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54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4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0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8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0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7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4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3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5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9F816A0F-A48E-4A9D-95A3-1796E9468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9" b="22264"/>
          <a:stretch/>
        </p:blipFill>
        <p:spPr>
          <a:xfrm>
            <a:off x="0" y="1188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F15098-F9D0-4412-B933-B55A5832932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13218" y="1830222"/>
            <a:ext cx="4023359" cy="12081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fr-F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80"/>
                </a:highlight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POWERLIFTING DATA ANALYSIS 2020</a:t>
            </a:r>
            <a:endParaRPr kumimoji="0" lang="en-US" altLang="fr-F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80"/>
              </a:highlight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59BCAB3-A6F3-4157-A591-029935493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164" y="586822"/>
            <a:ext cx="6002636" cy="1645920"/>
          </a:xfrm>
          <a:prstGeom prst="rect">
            <a:avLst/>
          </a:prstGeom>
        </p:spPr>
        <p:txBody>
          <a:bodyPr rot="0" vert="horz" lIns="91440" tIns="45720" rIns="91440" bIns="45720" rtlCol="0" anchor="ctr" anchorCtr="0">
            <a:normAutofit/>
          </a:bodyPr>
          <a:lstStyle/>
          <a:p>
            <a:pPr marL="0" marR="0" indent="-2286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Female cluster frequency (table 2)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659A21-5859-4CC2-9A68-37FE35615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94439"/>
              </p:ext>
            </p:extLst>
          </p:nvPr>
        </p:nvGraphicFramePr>
        <p:xfrm>
          <a:off x="557784" y="3008104"/>
          <a:ext cx="11164826" cy="2935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84754">
                  <a:extLst>
                    <a:ext uri="{9D8B030D-6E8A-4147-A177-3AD203B41FA5}">
                      <a16:colId xmlns:a16="http://schemas.microsoft.com/office/drawing/2014/main" val="2982768165"/>
                    </a:ext>
                  </a:extLst>
                </a:gridCol>
                <a:gridCol w="2344383">
                  <a:extLst>
                    <a:ext uri="{9D8B030D-6E8A-4147-A177-3AD203B41FA5}">
                      <a16:colId xmlns:a16="http://schemas.microsoft.com/office/drawing/2014/main" val="1108696001"/>
                    </a:ext>
                  </a:extLst>
                </a:gridCol>
                <a:gridCol w="2160963">
                  <a:extLst>
                    <a:ext uri="{9D8B030D-6E8A-4147-A177-3AD203B41FA5}">
                      <a16:colId xmlns:a16="http://schemas.microsoft.com/office/drawing/2014/main" val="1123535190"/>
                    </a:ext>
                  </a:extLst>
                </a:gridCol>
                <a:gridCol w="2574726">
                  <a:extLst>
                    <a:ext uri="{9D8B030D-6E8A-4147-A177-3AD203B41FA5}">
                      <a16:colId xmlns:a16="http://schemas.microsoft.com/office/drawing/2014/main" val="1877295542"/>
                    </a:ext>
                  </a:extLst>
                </a:gridCol>
              </a:tblGrid>
              <a:tr h="13929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320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Female cluster frequency (table 2)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Lightweight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Midweight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Heavyweight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extLst>
                  <a:ext uri="{0D108BD9-81ED-4DB2-BD59-A6C34878D82A}">
                    <a16:rowId xmlns:a16="http://schemas.microsoft.com/office/drawing/2014/main" val="1858277604"/>
                  </a:ext>
                </a:extLst>
              </a:tr>
              <a:tr h="5142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1</a:t>
                      </a:r>
                      <a:r>
                        <a:rPr lang="en-US" sz="2700" baseline="30000">
                          <a:effectLst/>
                        </a:rPr>
                        <a:t>st</a:t>
                      </a:r>
                      <a:r>
                        <a:rPr lang="en-US" sz="2700">
                          <a:effectLst/>
                        </a:rPr>
                        <a:t> Cluster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358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479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</a:rPr>
                        <a:t>810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extLst>
                  <a:ext uri="{0D108BD9-81ED-4DB2-BD59-A6C34878D82A}">
                    <a16:rowId xmlns:a16="http://schemas.microsoft.com/office/drawing/2014/main" val="3677684777"/>
                  </a:ext>
                </a:extLst>
              </a:tr>
              <a:tr h="5142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2</a:t>
                      </a:r>
                      <a:r>
                        <a:rPr lang="en-US" sz="2700" baseline="30000">
                          <a:effectLst/>
                        </a:rPr>
                        <a:t>nd</a:t>
                      </a:r>
                      <a:r>
                        <a:rPr lang="en-US" sz="2700">
                          <a:effectLst/>
                        </a:rPr>
                        <a:t> cluster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</a:rPr>
                        <a:t>1396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501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381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extLst>
                  <a:ext uri="{0D108BD9-81ED-4DB2-BD59-A6C34878D82A}">
                    <a16:rowId xmlns:a16="http://schemas.microsoft.com/office/drawing/2014/main" val="4163734465"/>
                  </a:ext>
                </a:extLst>
              </a:tr>
              <a:tr h="5142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3</a:t>
                      </a:r>
                      <a:r>
                        <a:rPr lang="en-US" sz="2700" baseline="30000">
                          <a:effectLst/>
                        </a:rPr>
                        <a:t>rd</a:t>
                      </a:r>
                      <a:r>
                        <a:rPr lang="en-US" sz="2700">
                          <a:effectLst/>
                        </a:rPr>
                        <a:t> cluster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</a:rPr>
                        <a:t>1034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</a:rPr>
                        <a:t>843</a:t>
                      </a:r>
                      <a:endParaRPr lang="fr-FR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</a:rPr>
                        <a:t>779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4275" marR="184275" marT="0" marB="0"/>
                </a:tc>
                <a:extLst>
                  <a:ext uri="{0D108BD9-81ED-4DB2-BD59-A6C34878D82A}">
                    <a16:rowId xmlns:a16="http://schemas.microsoft.com/office/drawing/2014/main" val="152848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51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0AF791-1735-492D-853F-AFF5FA63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2200"/>
              <a:t>Asuumptions/limitations</a:t>
            </a:r>
            <a:endParaRPr lang="fr-FR" sz="220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67D26-518E-4963-B352-BCFD868BF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It is important to note that powerlifting meet labeled as not tested does not mean that all competitors are on drugs and a meet labeled as tested does not guarantee that all the participants are tested. </a:t>
            </a:r>
          </a:p>
          <a:p>
            <a:r>
              <a:rPr lang="en-US" sz="2000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The analysis was done on the meets done this year, and due to </a:t>
            </a:r>
            <a:r>
              <a:rPr lang="en-US" sz="2000" dirty="0" err="1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Covid</a:t>
            </a:r>
            <a:r>
              <a:rPr lang="en-US" sz="2000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situation that makes this year a unique case, we should be careful when trying to extrapolate results from this analysis to data about meets in previous years.</a:t>
            </a:r>
            <a:endParaRPr lang="fr-FR" sz="2000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9990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BFE42-96A7-49C3-AB52-1B2A389E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6459-7318-4629-BE8F-15369C81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 lnSpcReduction="10000"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Variables importance comparison:</a:t>
            </a:r>
            <a:r>
              <a:rPr lang="fr-FR" sz="1700" b="1" dirty="0"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7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results seem to indicate that being a male is the more important than all of the other factors considered in lifting more weight. We can just speculate that this might be a result of the hormonal composition that males seem to have, but this just a speculation. More research is needed in this area, to give us a clear picture of why sex might be this important in influencing the ability to lift heavier loads.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Clustering and weight classes:</a:t>
            </a:r>
            <a:r>
              <a:rPr lang="fr-FR" sz="1700" b="1" dirty="0"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7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did not find very significant trends in the male or female clusters to show that weight classes would “naturally” take place. This might seem as a result that undermines the concept of weight classes; however, the results from a method like clustering using only 9 variables used on a dataset of modest size ( around 13k rows for men and 7k for women) are not conclusive by any means. More research is needed to give us a clearer picture about the importance or lack of weight classes in powerlifting.</a:t>
            </a:r>
            <a:endParaRPr lang="fr-FR" sz="1700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fr-FR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301898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5FA01-2539-41FB-9AD9-62EEFE8C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Background</a:t>
            </a:r>
            <a:endParaRPr lang="fr-FR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1A2A-1EB6-4AF4-BE6A-9D0089853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Powerlifting is a sport that has exploded in recent years as the following histogram shows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The database was acquired through Openpowerlifting.org and it had data about Powerlifting competitors from 1964 up to September 2020</a:t>
            </a:r>
            <a:endParaRPr lang="fr-FR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2B4AB-504A-4DCD-939C-CCEFBF5A92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774748"/>
            <a:ext cx="6922008" cy="34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2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6F531-F60C-420D-96F4-7E459799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  <a:endParaRPr lang="fr-FR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0A3B-6E62-4D17-AE35-948FDC9E2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Explaratory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analysis was first conducted and it seemed like sex had big influence on total weight lifted </a:t>
            </a:r>
          </a:p>
          <a:p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fr-F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heaviest</a:t>
            </a: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lifts </a:t>
            </a:r>
            <a:r>
              <a:rPr lang="fr-F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also</a:t>
            </a: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seemed</a:t>
            </a: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fr-F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happend</a:t>
            </a: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around</a:t>
            </a: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20-30 </a:t>
            </a:r>
            <a:r>
              <a:rPr lang="fr-F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years</a:t>
            </a: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</a:t>
            </a:r>
            <a:r>
              <a:rPr lang="fr-F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age</a:t>
            </a: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4AFD0-C371-4BA2-B769-77438D4521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" y="3046138"/>
            <a:ext cx="5481509" cy="2850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F980D-C13C-47F3-901C-E0641D011C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3069848"/>
            <a:ext cx="5523082" cy="28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4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3E89-1AFD-48C8-A0D1-126F8CA1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Cleaning/Tidying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6EDB-3898-4EB5-880B-E505B65A9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 the analysis, data in 2020 only was used</a:t>
            </a:r>
          </a:p>
          <a:p>
            <a:r>
              <a:rPr lang="fr-FR" dirty="0" err="1"/>
              <a:t>Grouped</a:t>
            </a:r>
            <a:r>
              <a:rPr lang="fr-FR" dirty="0"/>
              <a:t> </a:t>
            </a:r>
            <a:r>
              <a:rPr lang="fr-FR" dirty="0" err="1"/>
              <a:t>weight</a:t>
            </a:r>
            <a:r>
              <a:rPr lang="fr-FR" dirty="0"/>
              <a:t> classes to </a:t>
            </a:r>
            <a:r>
              <a:rPr lang="fr-FR" dirty="0" err="1"/>
              <a:t>form</a:t>
            </a:r>
            <a:r>
              <a:rPr lang="fr-FR" dirty="0"/>
              <a:t> 3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weight</a:t>
            </a:r>
            <a:r>
              <a:rPr lang="fr-FR" dirty="0"/>
              <a:t> classes </a:t>
            </a:r>
            <a:r>
              <a:rPr lang="fr-FR" dirty="0" err="1"/>
              <a:t>based</a:t>
            </a:r>
            <a:r>
              <a:rPr lang="fr-FR" dirty="0"/>
              <a:t> on IPF </a:t>
            </a:r>
            <a:r>
              <a:rPr lang="fr-FR" dirty="0" err="1"/>
              <a:t>sepcifications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37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F58EE-EBA3-4004-B3F7-D9D46FCC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Methodology:</a:t>
            </a:r>
            <a:br>
              <a:rPr lang="en-US" sz="3400" dirty="0"/>
            </a:br>
            <a:r>
              <a:rPr lang="en-US" sz="3400" dirty="0"/>
              <a:t>1) Used Lasso model to compare importance of each variable 20k observations</a:t>
            </a:r>
            <a:br>
              <a:rPr lang="en-US" sz="3400" dirty="0"/>
            </a:br>
            <a:r>
              <a:rPr lang="en-US" sz="3400" dirty="0"/>
              <a:t>2) Used pam clustering to see if data would naturally cluster itself into weight-classes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74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2F934-CE4D-409E-8F27-109DFD06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Results</a:t>
            </a:r>
            <a:br>
              <a:rPr lang="en-US" sz="3600" dirty="0"/>
            </a:br>
            <a:r>
              <a:rPr lang="en-US" sz="3600" dirty="0"/>
              <a:t>Squats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2438D-8067-4046-9D01-2BEFB69D51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3006066"/>
            <a:ext cx="5431536" cy="2376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088EA5-0885-49A7-BBC5-3BC1097D7A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3005559"/>
            <a:ext cx="5431536" cy="23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0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35EF8-CCAE-4300-ABD0-7BCBD38B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Bench Press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C0E4F-A2BF-4210-A6A9-342E37F52B5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240617"/>
            <a:ext cx="5140661" cy="2197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89E25-D72F-48DC-B0D7-28C928556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42" y="3000346"/>
            <a:ext cx="5140656" cy="26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1A272-3CB0-4D04-BA16-41200807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Deadlift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30DA8A-4297-4AAA-9EC0-14B7EE8D6C8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36" y="2726966"/>
            <a:ext cx="5431536" cy="2589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8B417B-5EF5-4AEC-B10B-2F9182C3917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1" y="3017597"/>
            <a:ext cx="5431536" cy="22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3FDFB-7B5F-41D2-8BD0-52D91BFD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Clustering and weight classes:</a:t>
            </a:r>
            <a:br>
              <a:rPr lang="en-US" sz="3200"/>
            </a:b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1B5C0E1A-94D0-4009-97FA-C965FBD8C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164" y="586822"/>
            <a:ext cx="6002636" cy="1645920"/>
          </a:xfrm>
          <a:prstGeom prst="rect">
            <a:avLst/>
          </a:prstGeom>
        </p:spPr>
        <p:txBody>
          <a:bodyPr rot="0" vert="horz" lIns="91440" tIns="45720" rIns="91440" bIns="45720" rtlCol="0" anchor="ctr" anchorCtr="0">
            <a:normAutofit/>
          </a:bodyPr>
          <a:lstStyle/>
          <a:p>
            <a:pPr marL="0" marR="0" indent="-2286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Male cluster frequency (table 1)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E56FD8-A977-4988-9D4D-327F9B812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700681"/>
              </p:ext>
            </p:extLst>
          </p:nvPr>
        </p:nvGraphicFramePr>
        <p:xfrm>
          <a:off x="557784" y="2936656"/>
          <a:ext cx="11164827" cy="35593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66955">
                  <a:extLst>
                    <a:ext uri="{9D8B030D-6E8A-4147-A177-3AD203B41FA5}">
                      <a16:colId xmlns:a16="http://schemas.microsoft.com/office/drawing/2014/main" val="965832059"/>
                    </a:ext>
                  </a:extLst>
                </a:gridCol>
                <a:gridCol w="2586864">
                  <a:extLst>
                    <a:ext uri="{9D8B030D-6E8A-4147-A177-3AD203B41FA5}">
                      <a16:colId xmlns:a16="http://schemas.microsoft.com/office/drawing/2014/main" val="2545102098"/>
                    </a:ext>
                  </a:extLst>
                </a:gridCol>
                <a:gridCol w="2311709">
                  <a:extLst>
                    <a:ext uri="{9D8B030D-6E8A-4147-A177-3AD203B41FA5}">
                      <a16:colId xmlns:a16="http://schemas.microsoft.com/office/drawing/2014/main" val="1523844547"/>
                    </a:ext>
                  </a:extLst>
                </a:gridCol>
                <a:gridCol w="2799299">
                  <a:extLst>
                    <a:ext uri="{9D8B030D-6E8A-4147-A177-3AD203B41FA5}">
                      <a16:colId xmlns:a16="http://schemas.microsoft.com/office/drawing/2014/main" val="372529027"/>
                    </a:ext>
                  </a:extLst>
                </a:gridCol>
              </a:tblGrid>
              <a:tr h="15178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310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3100">
                          <a:effectLst/>
                        </a:rPr>
                        <a:t>Male cluster frequency (table 1)</a:t>
                      </a:r>
                      <a:endParaRPr lang="fr-FR" sz="3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dirty="0">
                          <a:effectLst/>
                        </a:rPr>
                        <a:t>Lightweight</a:t>
                      </a:r>
                      <a:endParaRPr lang="fr-FR" sz="3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dirty="0">
                          <a:effectLst/>
                        </a:rPr>
                        <a:t>Midweight</a:t>
                      </a:r>
                      <a:endParaRPr lang="fr-FR" sz="3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Heavyweight</a:t>
                      </a:r>
                      <a:endParaRPr lang="fr-FR" sz="3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extLst>
                  <a:ext uri="{0D108BD9-81ED-4DB2-BD59-A6C34878D82A}">
                    <a16:rowId xmlns:a16="http://schemas.microsoft.com/office/drawing/2014/main" val="3941590119"/>
                  </a:ext>
                </a:extLst>
              </a:tr>
              <a:tr h="5202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1</a:t>
                      </a:r>
                      <a:r>
                        <a:rPr lang="en-US" sz="3100" baseline="30000">
                          <a:effectLst/>
                        </a:rPr>
                        <a:t>st</a:t>
                      </a:r>
                      <a:r>
                        <a:rPr lang="en-US" sz="3100">
                          <a:effectLst/>
                        </a:rPr>
                        <a:t> Cluster</a:t>
                      </a:r>
                      <a:endParaRPr lang="fr-FR" sz="3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dirty="0">
                          <a:effectLst/>
                        </a:rPr>
                        <a:t>397</a:t>
                      </a:r>
                      <a:endParaRPr lang="fr-FR" sz="3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1501</a:t>
                      </a:r>
                      <a:endParaRPr lang="fr-FR" sz="3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1433</a:t>
                      </a:r>
                      <a:endParaRPr lang="fr-FR" sz="3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extLst>
                  <a:ext uri="{0D108BD9-81ED-4DB2-BD59-A6C34878D82A}">
                    <a16:rowId xmlns:a16="http://schemas.microsoft.com/office/drawing/2014/main" val="2640853246"/>
                  </a:ext>
                </a:extLst>
              </a:tr>
              <a:tr h="5202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2</a:t>
                      </a:r>
                      <a:r>
                        <a:rPr lang="en-US" sz="3100" baseline="30000">
                          <a:effectLst/>
                        </a:rPr>
                        <a:t>nd</a:t>
                      </a:r>
                      <a:r>
                        <a:rPr lang="en-US" sz="3100">
                          <a:effectLst/>
                        </a:rPr>
                        <a:t> cluster</a:t>
                      </a:r>
                      <a:endParaRPr lang="fr-FR" sz="3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dirty="0">
                          <a:effectLst/>
                        </a:rPr>
                        <a:t>1991</a:t>
                      </a:r>
                      <a:endParaRPr lang="fr-FR" sz="3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2566</a:t>
                      </a:r>
                      <a:endParaRPr lang="fr-FR" sz="3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890</a:t>
                      </a:r>
                      <a:endParaRPr lang="fr-FR" sz="3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extLst>
                  <a:ext uri="{0D108BD9-81ED-4DB2-BD59-A6C34878D82A}">
                    <a16:rowId xmlns:a16="http://schemas.microsoft.com/office/drawing/2014/main" val="4023109636"/>
                  </a:ext>
                </a:extLst>
              </a:tr>
              <a:tr h="5202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3</a:t>
                      </a:r>
                      <a:r>
                        <a:rPr lang="en-US" sz="3100" baseline="30000">
                          <a:effectLst/>
                        </a:rPr>
                        <a:t>rd</a:t>
                      </a:r>
                      <a:r>
                        <a:rPr lang="en-US" sz="3100">
                          <a:effectLst/>
                        </a:rPr>
                        <a:t> cluster</a:t>
                      </a:r>
                      <a:endParaRPr lang="fr-FR" sz="3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dirty="0">
                          <a:effectLst/>
                        </a:rPr>
                        <a:t>2962</a:t>
                      </a:r>
                      <a:endParaRPr lang="fr-FR" sz="3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dirty="0">
                          <a:effectLst/>
                        </a:rPr>
                        <a:t>1075</a:t>
                      </a:r>
                      <a:endParaRPr lang="fr-FR" sz="3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dirty="0">
                          <a:effectLst/>
                        </a:rPr>
                        <a:t>251</a:t>
                      </a:r>
                      <a:endParaRPr lang="fr-FR" sz="3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402" marR="87402" marT="0" marB="0"/>
                </a:tc>
                <a:extLst>
                  <a:ext uri="{0D108BD9-81ED-4DB2-BD59-A6C34878D82A}">
                    <a16:rowId xmlns:a16="http://schemas.microsoft.com/office/drawing/2014/main" val="1763280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23670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E729BC"/>
      </a:accent1>
      <a:accent2>
        <a:srgbClr val="B117D5"/>
      </a:accent2>
      <a:accent3>
        <a:srgbClr val="7429E7"/>
      </a:accent3>
      <a:accent4>
        <a:srgbClr val="3337DA"/>
      </a:accent4>
      <a:accent5>
        <a:srgbClr val="297CE7"/>
      </a:accent5>
      <a:accent6>
        <a:srgbClr val="17BAD5"/>
      </a:accent6>
      <a:hlink>
        <a:srgbClr val="3F62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478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Neue Haas Grotesk Text Pro</vt:lpstr>
      <vt:lpstr>AccentBoxVTI</vt:lpstr>
      <vt:lpstr>PowerPoint Presentation</vt:lpstr>
      <vt:lpstr>Background</vt:lpstr>
      <vt:lpstr>Introduction</vt:lpstr>
      <vt:lpstr>Cleaning/Tidying</vt:lpstr>
      <vt:lpstr>Methodology: 1) Used Lasso model to compare importance of each variable 20k observations 2) Used pam clustering to see if data would naturally cluster itself into weight-classes</vt:lpstr>
      <vt:lpstr>Results Squats</vt:lpstr>
      <vt:lpstr>Bench Press</vt:lpstr>
      <vt:lpstr>Deadlift</vt:lpstr>
      <vt:lpstr>Clustering and weight classes: </vt:lpstr>
      <vt:lpstr>PowerPoint Presentation</vt:lpstr>
      <vt:lpstr>Asuumptions/limitations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Seif Emam</dc:creator>
  <cp:lastModifiedBy>Seif Emam</cp:lastModifiedBy>
  <cp:revision>3</cp:revision>
  <dcterms:created xsi:type="dcterms:W3CDTF">2020-10-19T18:07:09Z</dcterms:created>
  <dcterms:modified xsi:type="dcterms:W3CDTF">2020-10-20T00:01:37Z</dcterms:modified>
</cp:coreProperties>
</file>